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77" r:id="rId3"/>
    <p:sldId id="276" r:id="rId4"/>
    <p:sldId id="280" r:id="rId5"/>
    <p:sldId id="262" r:id="rId6"/>
    <p:sldId id="278" r:id="rId7"/>
    <p:sldId id="279" r:id="rId8"/>
    <p:sldId id="263" r:id="rId9"/>
    <p:sldId id="282" r:id="rId10"/>
    <p:sldId id="281" r:id="rId11"/>
    <p:sldId id="284" r:id="rId12"/>
    <p:sldId id="264" r:id="rId13"/>
    <p:sldId id="285" r:id="rId14"/>
    <p:sldId id="287" r:id="rId15"/>
    <p:sldId id="286" r:id="rId16"/>
    <p:sldId id="288" r:id="rId17"/>
    <p:sldId id="274" r:id="rId18"/>
  </p:sldIdLst>
  <p:sldSz cx="12192000" cy="6858000"/>
  <p:notesSz cx="6858000" cy="12192000"/>
  <p:embeddedFontLst>
    <p:embeddedFont>
      <p:font typeface="MiSans" panose="02010600030101010101" charset="-122"/>
      <p:regular r:id="rId2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69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4519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2726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6660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7188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2140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7539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0379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494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9046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4664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9279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821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546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alphaModFix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11-18:09:55-d1oe5stcmrb5eq9iq9v0.jpg"/>
          <p:cNvPicPr>
            <a:picLocks noChangeAspect="1"/>
          </p:cNvPicPr>
          <p:nvPr/>
        </p:nvPicPr>
        <p:blipFill>
          <a:blip r:embed="rId4"/>
          <a:srcRect t="83" b="8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test-kimi-img.moonshot.cn/pub/slides/slides_tmpl/image/25-07-11-18:09:52-d1oe5s5cmrb5eq9iq9l0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920" y="1975485"/>
            <a:ext cx="4963160" cy="332740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626745" y="6134418"/>
            <a:ext cx="4345305" cy="22098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Text 1"/>
          <p:cNvSpPr/>
          <p:nvPr/>
        </p:nvSpPr>
        <p:spPr>
          <a:xfrm>
            <a:off x="626745" y="6134418"/>
            <a:ext cx="4345305" cy="220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90000"/>
              </a:lnSpc>
              <a:buNone/>
            </a:pPr>
            <a:r>
              <a:rPr lang="en-US" sz="1600" dirty="0" err="1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</a:t>
            </a:r>
            <a:r>
              <a:rPr lang="zh-CN" alt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孙颢轩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7240270" y="6099810"/>
            <a:ext cx="3091815" cy="22159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r">
              <a:lnSpc>
                <a:spcPct val="9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汇报日期：2025/08/20</a:t>
            </a: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>
            <a:off x="11381644" y="559691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11381644" y="55969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11381644" y="656665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1381644" y="65666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11381644" y="753639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11381644" y="753639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 flipV="1">
            <a:off x="2304972" y="6281738"/>
            <a:ext cx="5746750" cy="1905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4" name="Text 10"/>
          <p:cNvSpPr/>
          <p:nvPr/>
        </p:nvSpPr>
        <p:spPr>
          <a:xfrm>
            <a:off x="617220" y="2439035"/>
            <a:ext cx="7715885" cy="143708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从零开始实现一个用于文本生成的GPT模型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629920" y="1645285"/>
            <a:ext cx="5149215" cy="61376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PROPOSAL REPORT</a:t>
            </a:r>
            <a:endParaRPr lang="en-US" sz="1600" dirty="0"/>
          </a:p>
        </p:txBody>
      </p:sp>
      <p:pic>
        <p:nvPicPr>
          <p:cNvPr id="16" name="Image 2" descr="https://test-kimi-img.moonshot.cn/pub/slides/slides_tmpl/image/25-07-11-18:09:52-d1oe5s5cmrb5eq9iq9l0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0291445" y="5408930"/>
            <a:ext cx="2170430" cy="728980"/>
          </a:xfrm>
          <a:prstGeom prst="rect">
            <a:avLst/>
          </a:prstGeom>
        </p:spPr>
      </p:pic>
      <p:pic>
        <p:nvPicPr>
          <p:cNvPr id="17" name="Image 3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 flipV="1">
            <a:off x="772795" y="534035"/>
            <a:ext cx="762000" cy="76200"/>
          </a:xfrm>
          <a:prstGeom prst="rect">
            <a:avLst/>
          </a:prstGeom>
        </p:spPr>
      </p:pic>
      <p:pic>
        <p:nvPicPr>
          <p:cNvPr id="18" name="Image 4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 flipV="1">
            <a:off x="772795" y="664845"/>
            <a:ext cx="762000" cy="76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11-18:09:55-d1oe5stcmrb5eq9iqa00.jpg"/>
          <p:cNvPicPr>
            <a:picLocks noChangeAspect="1"/>
          </p:cNvPicPr>
          <p:nvPr/>
        </p:nvPicPr>
        <p:blipFill>
          <a:blip r:embed="rId3">
            <a:alphaModFix amt="17000"/>
          </a:blip>
          <a:srcRect l="4" t="11111" r="18329"/>
          <a:stretch/>
        </p:blipFill>
        <p:spPr>
          <a:xfrm flipH="1" flipV="1">
            <a:off x="0" y="0"/>
            <a:ext cx="12191365" cy="685800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541020" y="440055"/>
            <a:ext cx="10479405" cy="74103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altLang="zh-CN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GELU</a:t>
            </a:r>
            <a:r>
              <a:rPr lang="zh-CN" alt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激活函数</a:t>
            </a:r>
            <a:endParaRPr lang="en-US" altLang="zh-CN" sz="3600" dirty="0">
              <a:solidFill>
                <a:srgbClr val="0D0D0D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</p:txBody>
      </p:sp>
      <p:pic>
        <p:nvPicPr>
          <p:cNvPr id="7" name="Image 4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612140"/>
            <a:ext cx="762000" cy="76200"/>
          </a:xfrm>
          <a:prstGeom prst="rect">
            <a:avLst/>
          </a:prstGeom>
        </p:spPr>
      </p:pic>
      <p:pic>
        <p:nvPicPr>
          <p:cNvPr id="8" name="Image 5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742950"/>
            <a:ext cx="762000" cy="76200"/>
          </a:xfrm>
          <a:prstGeom prst="rect">
            <a:avLst/>
          </a:prstGeom>
        </p:spPr>
      </p:pic>
      <p:sp>
        <p:nvSpPr>
          <p:cNvPr id="18" name="Text 8"/>
          <p:cNvSpPr/>
          <p:nvPr/>
        </p:nvSpPr>
        <p:spPr>
          <a:xfrm>
            <a:off x="9629775" y="35591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Text 9"/>
          <p:cNvSpPr/>
          <p:nvPr/>
        </p:nvSpPr>
        <p:spPr>
          <a:xfrm>
            <a:off x="2214880" y="54768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C269D969-DBFB-86BB-D385-6CC0039D4B53}"/>
              </a:ext>
            </a:extLst>
          </p:cNvPr>
          <p:cNvSpPr/>
          <p:nvPr/>
        </p:nvSpPr>
        <p:spPr>
          <a:xfrm>
            <a:off x="1153765" y="1203040"/>
            <a:ext cx="9883833" cy="836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altLang="zh-CN" sz="4000" b="0" i="0" dirty="0">
                <a:solidFill>
                  <a:srgbClr val="34495E"/>
                </a:solidFill>
                <a:effectLst/>
                <a:latin typeface="KaTeX_Main"/>
              </a:rPr>
              <a:t>GELU(</a:t>
            </a:r>
            <a:r>
              <a:rPr lang="en-US" altLang="zh-CN" sz="4000" b="0" i="1" dirty="0">
                <a:solidFill>
                  <a:srgbClr val="34495E"/>
                </a:solidFill>
                <a:effectLst/>
                <a:latin typeface="KaTeX_Math"/>
              </a:rPr>
              <a:t>x</a:t>
            </a:r>
            <a:r>
              <a:rPr lang="en-US" altLang="zh-CN" sz="4000" b="0" i="0" dirty="0">
                <a:solidFill>
                  <a:srgbClr val="34495E"/>
                </a:solidFill>
                <a:effectLst/>
                <a:latin typeface="KaTeX_Main"/>
              </a:rPr>
              <a:t>)≈0.5⋅</a:t>
            </a:r>
            <a:r>
              <a:rPr lang="en-US" altLang="zh-CN" sz="4000" b="0" i="1" dirty="0">
                <a:solidFill>
                  <a:srgbClr val="34495E"/>
                </a:solidFill>
                <a:effectLst/>
                <a:latin typeface="KaTeX_Math"/>
              </a:rPr>
              <a:t>x</a:t>
            </a:r>
            <a:r>
              <a:rPr lang="en-US" altLang="zh-CN" sz="4000" b="0" i="0" dirty="0">
                <a:solidFill>
                  <a:srgbClr val="34495E"/>
                </a:solidFill>
                <a:effectLst/>
                <a:latin typeface="KaTeX_Main"/>
              </a:rPr>
              <a:t>⋅</a:t>
            </a:r>
            <a:r>
              <a:rPr lang="en-US" altLang="zh-CN" sz="4000" b="0" i="0" dirty="0">
                <a:solidFill>
                  <a:srgbClr val="34495E"/>
                </a:solidFill>
                <a:effectLst/>
                <a:latin typeface="KaTeX_Size2"/>
              </a:rPr>
              <a:t>(</a:t>
            </a:r>
            <a:r>
              <a:rPr lang="en-US" altLang="zh-CN" sz="4000" b="0" i="0" dirty="0">
                <a:solidFill>
                  <a:srgbClr val="34495E"/>
                </a:solidFill>
                <a:effectLst/>
                <a:latin typeface="KaTeX_Main"/>
              </a:rPr>
              <a:t>1+tanh</a:t>
            </a:r>
            <a:r>
              <a:rPr lang="en-US" altLang="zh-CN" sz="4000" b="0" i="0" dirty="0">
                <a:solidFill>
                  <a:srgbClr val="34495E"/>
                </a:solidFill>
                <a:effectLst/>
                <a:latin typeface="KaTeX_Size2"/>
              </a:rPr>
              <a:t>[</a:t>
            </a:r>
            <a:r>
              <a:rPr lang="en-US" altLang="zh-CN" sz="4000" b="0" i="0" dirty="0">
                <a:solidFill>
                  <a:srgbClr val="34495E"/>
                </a:solidFill>
                <a:effectLst/>
                <a:latin typeface="KaTeX_Main"/>
              </a:rPr>
              <a:t>(2/</a:t>
            </a:r>
            <a:r>
              <a:rPr lang="el-GR" altLang="zh-CN" sz="4000" b="0" i="1" dirty="0">
                <a:solidFill>
                  <a:srgbClr val="34495E"/>
                </a:solidFill>
                <a:effectLst/>
                <a:latin typeface="KaTeX_Math"/>
              </a:rPr>
              <a:t>π</a:t>
            </a:r>
            <a:r>
              <a:rPr lang="el-GR" altLang="zh-CN" sz="4000" b="0" i="0" dirty="0">
                <a:solidFill>
                  <a:srgbClr val="34495E"/>
                </a:solidFill>
                <a:effectLst/>
                <a:latin typeface="KaTeX_Main"/>
              </a:rPr>
              <a:t>)​⋅</a:t>
            </a:r>
            <a:r>
              <a:rPr lang="el-GR" altLang="zh-CN" sz="4000" b="0" i="0" dirty="0">
                <a:solidFill>
                  <a:srgbClr val="34495E"/>
                </a:solidFill>
                <a:effectLst/>
                <a:latin typeface="KaTeX_Size1"/>
              </a:rPr>
              <a:t>(</a:t>
            </a:r>
            <a:r>
              <a:rPr lang="en-US" altLang="zh-CN" sz="4000" b="0" i="1" dirty="0">
                <a:solidFill>
                  <a:srgbClr val="34495E"/>
                </a:solidFill>
                <a:effectLst/>
                <a:latin typeface="KaTeX_Math"/>
              </a:rPr>
              <a:t>x</a:t>
            </a:r>
            <a:r>
              <a:rPr lang="en-US" altLang="zh-CN" sz="4000" b="0" i="0" dirty="0">
                <a:solidFill>
                  <a:srgbClr val="34495E"/>
                </a:solidFill>
                <a:effectLst/>
                <a:latin typeface="KaTeX_Main"/>
              </a:rPr>
              <a:t>+0.044715⋅</a:t>
            </a:r>
            <a:r>
              <a:rPr lang="en-US" altLang="zh-CN" sz="4000" b="0" i="1" dirty="0">
                <a:solidFill>
                  <a:srgbClr val="34495E"/>
                </a:solidFill>
                <a:effectLst/>
                <a:latin typeface="KaTeX_Math"/>
              </a:rPr>
              <a:t>x</a:t>
            </a:r>
            <a:r>
              <a:rPr lang="en-US" altLang="zh-CN" sz="4000" b="0" i="0" dirty="0">
                <a:solidFill>
                  <a:srgbClr val="34495E"/>
                </a:solidFill>
                <a:effectLst/>
                <a:latin typeface="KaTeX_Main"/>
              </a:rPr>
              <a:t>3</a:t>
            </a:r>
            <a:r>
              <a:rPr lang="en-US" altLang="zh-CN" sz="4000" b="0" i="0" dirty="0">
                <a:solidFill>
                  <a:srgbClr val="34495E"/>
                </a:solidFill>
                <a:effectLst/>
                <a:latin typeface="KaTeX_Size1"/>
              </a:rPr>
              <a:t>]</a:t>
            </a:r>
            <a:r>
              <a:rPr lang="en-US" altLang="zh-CN" sz="4000" b="0" i="0" dirty="0">
                <a:solidFill>
                  <a:srgbClr val="34495E"/>
                </a:solidFill>
                <a:effectLst/>
                <a:latin typeface="KaTeX_Size2"/>
              </a:rPr>
              <a:t>)</a:t>
            </a:r>
            <a:endParaRPr lang="en-US" sz="40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DA1D12D9-8809-FA07-B1E1-4A2B667CBB6C}"/>
              </a:ext>
            </a:extLst>
          </p:cNvPr>
          <p:cNvSpPr/>
          <p:nvPr/>
        </p:nvSpPr>
        <p:spPr>
          <a:xfrm>
            <a:off x="1153764" y="2206482"/>
            <a:ext cx="9883833" cy="836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altLang="zh-CN" sz="2000" b="0" i="0" dirty="0">
                <a:solidFill>
                  <a:srgbClr val="34495E"/>
                </a:solidFill>
                <a:effectLst/>
                <a:latin typeface="KaTeX_Main"/>
              </a:rPr>
              <a:t>class GELU(</a:t>
            </a:r>
            <a:r>
              <a:rPr lang="en-US" altLang="zh-CN" sz="2000" b="0" i="0" dirty="0" err="1">
                <a:solidFill>
                  <a:srgbClr val="34495E"/>
                </a:solidFill>
                <a:effectLst/>
                <a:latin typeface="KaTeX_Main"/>
              </a:rPr>
              <a:t>nn.Module</a:t>
            </a:r>
            <a:r>
              <a:rPr lang="en-US" altLang="zh-CN" sz="2000" b="0" i="0" dirty="0">
                <a:solidFill>
                  <a:srgbClr val="34495E"/>
                </a:solidFill>
                <a:effectLst/>
                <a:latin typeface="KaTeX_Main"/>
              </a:rPr>
              <a:t>):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sz="2000" b="0" i="0" dirty="0">
                <a:solidFill>
                  <a:srgbClr val="34495E"/>
                </a:solidFill>
                <a:effectLst/>
                <a:latin typeface="KaTeX_Main"/>
              </a:rPr>
              <a:t>    def __</a:t>
            </a:r>
            <a:r>
              <a:rPr lang="en-US" altLang="zh-CN" sz="2000" b="0" i="0" dirty="0" err="1">
                <a:solidFill>
                  <a:srgbClr val="34495E"/>
                </a:solidFill>
                <a:effectLst/>
                <a:latin typeface="KaTeX_Main"/>
              </a:rPr>
              <a:t>init</a:t>
            </a:r>
            <a:r>
              <a:rPr lang="en-US" altLang="zh-CN" sz="2000" b="0" i="0" dirty="0">
                <a:solidFill>
                  <a:srgbClr val="34495E"/>
                </a:solidFill>
                <a:effectLst/>
                <a:latin typeface="KaTeX_Main"/>
              </a:rPr>
              <a:t>__(self):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sz="2000" b="0" i="0" dirty="0">
                <a:solidFill>
                  <a:srgbClr val="34495E"/>
                </a:solidFill>
                <a:effectLst/>
                <a:latin typeface="KaTeX_Main"/>
              </a:rPr>
              <a:t>        super().__</a:t>
            </a:r>
            <a:r>
              <a:rPr lang="en-US" altLang="zh-CN" sz="2000" b="0" i="0" dirty="0" err="1">
                <a:solidFill>
                  <a:srgbClr val="34495E"/>
                </a:solidFill>
                <a:effectLst/>
                <a:latin typeface="KaTeX_Main"/>
              </a:rPr>
              <a:t>init</a:t>
            </a:r>
            <a:r>
              <a:rPr lang="en-US" altLang="zh-CN" sz="2000" b="0" i="0" dirty="0">
                <a:solidFill>
                  <a:srgbClr val="34495E"/>
                </a:solidFill>
                <a:effectLst/>
                <a:latin typeface="KaTeX_Main"/>
              </a:rPr>
              <a:t>__()</a:t>
            </a:r>
          </a:p>
          <a:p>
            <a:pPr marL="0" indent="0" algn="just">
              <a:lnSpc>
                <a:spcPct val="150000"/>
              </a:lnSpc>
              <a:buNone/>
            </a:pPr>
            <a:endParaRPr lang="en-US" altLang="zh-CN" sz="2000" b="0" i="0" dirty="0">
              <a:solidFill>
                <a:srgbClr val="34495E"/>
              </a:solidFill>
              <a:effectLst/>
              <a:latin typeface="KaTeX_Main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sz="2000" b="0" i="0" dirty="0">
                <a:solidFill>
                  <a:srgbClr val="34495E"/>
                </a:solidFill>
                <a:effectLst/>
                <a:latin typeface="KaTeX_Main"/>
              </a:rPr>
              <a:t>    def forward(self, x):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sz="2000" b="0" i="0" dirty="0">
                <a:solidFill>
                  <a:srgbClr val="34495E"/>
                </a:solidFill>
                <a:effectLst/>
                <a:latin typeface="KaTeX_Main"/>
              </a:rPr>
              <a:t>        return 0.5 * x * (1 + </a:t>
            </a:r>
            <a:r>
              <a:rPr lang="en-US" altLang="zh-CN" sz="2000" b="0" i="0" dirty="0" err="1">
                <a:solidFill>
                  <a:srgbClr val="34495E"/>
                </a:solidFill>
                <a:effectLst/>
                <a:latin typeface="KaTeX_Main"/>
              </a:rPr>
              <a:t>torch.tanh</a:t>
            </a:r>
            <a:r>
              <a:rPr lang="en-US" altLang="zh-CN" sz="2000" b="0" i="0" dirty="0">
                <a:solidFill>
                  <a:srgbClr val="34495E"/>
                </a:solidFill>
                <a:effectLst/>
                <a:latin typeface="KaTeX_Main"/>
              </a:rPr>
              <a:t>(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sz="2000" b="0" i="0" dirty="0">
                <a:solidFill>
                  <a:srgbClr val="34495E"/>
                </a:solidFill>
                <a:effectLst/>
                <a:latin typeface="KaTeX_Main"/>
              </a:rPr>
              <a:t>            </a:t>
            </a:r>
            <a:r>
              <a:rPr lang="en-US" altLang="zh-CN" sz="2000" b="0" i="0" dirty="0" err="1">
                <a:solidFill>
                  <a:srgbClr val="34495E"/>
                </a:solidFill>
                <a:effectLst/>
                <a:latin typeface="KaTeX_Main"/>
              </a:rPr>
              <a:t>torch.sqrt</a:t>
            </a:r>
            <a:r>
              <a:rPr lang="en-US" altLang="zh-CN" sz="2000" b="0" i="0" dirty="0">
                <a:solidFill>
                  <a:srgbClr val="34495E"/>
                </a:solidFill>
                <a:effectLst/>
                <a:latin typeface="KaTeX_Main"/>
              </a:rPr>
              <a:t>(</a:t>
            </a:r>
            <a:r>
              <a:rPr lang="en-US" altLang="zh-CN" sz="2000" b="0" i="0" dirty="0" err="1">
                <a:solidFill>
                  <a:srgbClr val="34495E"/>
                </a:solidFill>
                <a:effectLst/>
                <a:latin typeface="KaTeX_Main"/>
              </a:rPr>
              <a:t>torch.tensor</a:t>
            </a:r>
            <a:r>
              <a:rPr lang="en-US" altLang="zh-CN" sz="2000" b="0" i="0" dirty="0">
                <a:solidFill>
                  <a:srgbClr val="34495E"/>
                </a:solidFill>
                <a:effectLst/>
                <a:latin typeface="KaTeX_Main"/>
              </a:rPr>
              <a:t>(2.0 / </a:t>
            </a:r>
            <a:r>
              <a:rPr lang="en-US" altLang="zh-CN" sz="2000" b="0" i="0" dirty="0" err="1">
                <a:solidFill>
                  <a:srgbClr val="34495E"/>
                </a:solidFill>
                <a:effectLst/>
                <a:latin typeface="KaTeX_Main"/>
              </a:rPr>
              <a:t>torch.pi</a:t>
            </a:r>
            <a:r>
              <a:rPr lang="en-US" altLang="zh-CN" sz="2000" b="0" i="0" dirty="0">
                <a:solidFill>
                  <a:srgbClr val="34495E"/>
                </a:solidFill>
                <a:effectLst/>
                <a:latin typeface="KaTeX_Main"/>
              </a:rPr>
              <a:t>)) *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sz="2000" b="0" i="0" dirty="0">
                <a:solidFill>
                  <a:srgbClr val="34495E"/>
                </a:solidFill>
                <a:effectLst/>
                <a:latin typeface="KaTeX_Main"/>
              </a:rPr>
              <a:t>            (x + 0.044715 * </a:t>
            </a:r>
            <a:r>
              <a:rPr lang="en-US" altLang="zh-CN" sz="2000" b="0" i="0" dirty="0" err="1">
                <a:solidFill>
                  <a:srgbClr val="34495E"/>
                </a:solidFill>
                <a:effectLst/>
                <a:latin typeface="KaTeX_Main"/>
              </a:rPr>
              <a:t>torch.pow</a:t>
            </a:r>
            <a:r>
              <a:rPr lang="en-US" altLang="zh-CN" sz="2000" b="0" i="0" dirty="0">
                <a:solidFill>
                  <a:srgbClr val="34495E"/>
                </a:solidFill>
                <a:effectLst/>
                <a:latin typeface="KaTeX_Main"/>
              </a:rPr>
              <a:t>(x, 3))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sz="2000" b="0" i="0" dirty="0">
                <a:solidFill>
                  <a:srgbClr val="34495E"/>
                </a:solidFill>
                <a:effectLst/>
                <a:latin typeface="KaTeX_Main"/>
              </a:rPr>
              <a:t>        ))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17085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11-18:09:55-d1oe5stcmrb5eq9iqa00.jpg"/>
          <p:cNvPicPr>
            <a:picLocks noChangeAspect="1"/>
          </p:cNvPicPr>
          <p:nvPr/>
        </p:nvPicPr>
        <p:blipFill>
          <a:blip r:embed="rId3">
            <a:alphaModFix amt="17000"/>
          </a:blip>
          <a:srcRect l="4" t="11111" r="18329"/>
          <a:stretch/>
        </p:blipFill>
        <p:spPr>
          <a:xfrm flipH="1" flipV="1">
            <a:off x="0" y="0"/>
            <a:ext cx="12191365" cy="685800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541020" y="440055"/>
            <a:ext cx="10479405" cy="74103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zh-CN" alt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前馈神经网络</a:t>
            </a:r>
          </a:p>
        </p:txBody>
      </p:sp>
      <p:pic>
        <p:nvPicPr>
          <p:cNvPr id="7" name="Image 4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612140"/>
            <a:ext cx="762000" cy="76200"/>
          </a:xfrm>
          <a:prstGeom prst="rect">
            <a:avLst/>
          </a:prstGeom>
        </p:spPr>
      </p:pic>
      <p:pic>
        <p:nvPicPr>
          <p:cNvPr id="8" name="Image 5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742950"/>
            <a:ext cx="762000" cy="76200"/>
          </a:xfrm>
          <a:prstGeom prst="rect">
            <a:avLst/>
          </a:prstGeom>
        </p:spPr>
      </p:pic>
      <p:sp>
        <p:nvSpPr>
          <p:cNvPr id="18" name="Text 8"/>
          <p:cNvSpPr/>
          <p:nvPr/>
        </p:nvSpPr>
        <p:spPr>
          <a:xfrm>
            <a:off x="9629775" y="35591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Text 9"/>
          <p:cNvSpPr/>
          <p:nvPr/>
        </p:nvSpPr>
        <p:spPr>
          <a:xfrm>
            <a:off x="2214880" y="54768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4" name="图片 3" descr="图示, 示意图&#10;&#10;AI 生成的内容可能不正确。">
            <a:extLst>
              <a:ext uri="{FF2B5EF4-FFF2-40B4-BE49-F238E27FC236}">
                <a16:creationId xmlns:a16="http://schemas.microsoft.com/office/drawing/2014/main" id="{4B5B33B9-FAB5-943D-AC1A-235C10F6CB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0722" y="2019465"/>
            <a:ext cx="5685519" cy="3457410"/>
          </a:xfrm>
          <a:prstGeom prst="rect">
            <a:avLst/>
          </a:prstGeom>
        </p:spPr>
      </p:pic>
      <p:pic>
        <p:nvPicPr>
          <p:cNvPr id="10" name="图片 9" descr="图示&#10;&#10;AI 生成的内容可能不正确。">
            <a:extLst>
              <a:ext uri="{FF2B5EF4-FFF2-40B4-BE49-F238E27FC236}">
                <a16:creationId xmlns:a16="http://schemas.microsoft.com/office/drawing/2014/main" id="{6BD13958-5513-6FEA-A9BA-17288673A9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5617" y="1920209"/>
            <a:ext cx="5316475" cy="355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269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alphaModFix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11-18:09:53-d1oe5sdcmrb5eq9iq9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9865" y="2195830"/>
            <a:ext cx="3395345" cy="3742690"/>
          </a:xfrm>
          <a:prstGeom prst="rect">
            <a:avLst/>
          </a:prstGeom>
        </p:spPr>
      </p:pic>
      <p:pic>
        <p:nvPicPr>
          <p:cNvPr id="3" name="Image 1" descr="https://test-kimi-img.moonshot.cn/pub/slides/slides_tmpl/image/25-07-11-18:09:53-d1oe5sdcmrb5eq9iq9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4665" y="2009775"/>
            <a:ext cx="3395345" cy="3742690"/>
          </a:xfrm>
          <a:prstGeom prst="rect">
            <a:avLst/>
          </a:prstGeom>
        </p:spPr>
      </p:pic>
      <p:pic>
        <p:nvPicPr>
          <p:cNvPr id="4" name="Image 2" descr="https://test-kimi-img.moonshot.cn/pub/slides/slides_tmpl/image/25-07-11-18:09:53-d1oe5sdcmrb5eq9iq9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865" y="1695450"/>
            <a:ext cx="3395345" cy="374269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541020" y="532130"/>
            <a:ext cx="10479405" cy="82292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快捷连接</a:t>
            </a:r>
            <a:endParaRPr lang="en-US" sz="1600" dirty="0"/>
          </a:p>
        </p:txBody>
      </p:sp>
      <p:sp>
        <p:nvSpPr>
          <p:cNvPr id="6" name="Text 1"/>
          <p:cNvSpPr/>
          <p:nvPr/>
        </p:nvSpPr>
        <p:spPr>
          <a:xfrm>
            <a:off x="4587240" y="2909570"/>
            <a:ext cx="2853055" cy="2515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zh-CN" alt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快捷连接通过跳过一层或多层，为梯度提供一条更短的流动路径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，从而帮助GPT模型更有效的训练。</a:t>
            </a:r>
            <a:endParaRPr lang="en-US" sz="1600" dirty="0"/>
          </a:p>
        </p:txBody>
      </p:sp>
      <p:sp>
        <p:nvSpPr>
          <p:cNvPr id="7" name="Text 2"/>
          <p:cNvSpPr/>
          <p:nvPr/>
        </p:nvSpPr>
        <p:spPr>
          <a:xfrm>
            <a:off x="4587240" y="2195830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0439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快捷连接的作用</a:t>
            </a:r>
            <a:endParaRPr lang="en-US" sz="1600" dirty="0"/>
          </a:p>
        </p:txBody>
      </p:sp>
      <p:sp>
        <p:nvSpPr>
          <p:cNvPr id="8" name="Text 3"/>
          <p:cNvSpPr/>
          <p:nvPr/>
        </p:nvSpPr>
        <p:spPr>
          <a:xfrm>
            <a:off x="8042910" y="3185795"/>
            <a:ext cx="2853055" cy="2515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在GPT模型中，快捷连接通过将某层的输出加到后续层的输出上来实现。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8042910" y="2472055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0439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快捷连接的实现</a:t>
            </a:r>
            <a:endParaRPr lang="en-US" sz="1600" dirty="0"/>
          </a:p>
        </p:txBody>
      </p:sp>
      <p:sp>
        <p:nvSpPr>
          <p:cNvPr id="10" name="Text 5"/>
          <p:cNvSpPr/>
          <p:nvPr/>
        </p:nvSpPr>
        <p:spPr>
          <a:xfrm>
            <a:off x="1082675" y="2572385"/>
            <a:ext cx="2853055" cy="2515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快捷连接是一种在神经网络的不同层之间插入的连接结构，用于缓解梯度消失问题。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1082675" y="1858645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0439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快捷连接的概念</a:t>
            </a:r>
            <a:endParaRPr lang="en-US" sz="1600" dirty="0"/>
          </a:p>
        </p:txBody>
      </p:sp>
      <p:sp>
        <p:nvSpPr>
          <p:cNvPr id="12" name="Shape 7"/>
          <p:cNvSpPr/>
          <p:nvPr/>
        </p:nvSpPr>
        <p:spPr>
          <a:xfrm>
            <a:off x="9349740" y="6371590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3" name="Shape 8"/>
          <p:cNvSpPr/>
          <p:nvPr/>
        </p:nvSpPr>
        <p:spPr>
          <a:xfrm>
            <a:off x="615315" y="6078220"/>
            <a:ext cx="209550" cy="42238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4" name="Text 9"/>
          <p:cNvSpPr/>
          <p:nvPr/>
        </p:nvSpPr>
        <p:spPr>
          <a:xfrm>
            <a:off x="615315" y="6078220"/>
            <a:ext cx="209550" cy="4223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0"/>
          <p:cNvSpPr/>
          <p:nvPr/>
        </p:nvSpPr>
        <p:spPr>
          <a:xfrm>
            <a:off x="615315" y="6175211"/>
            <a:ext cx="209550" cy="42238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6" name="Text 11"/>
          <p:cNvSpPr/>
          <p:nvPr/>
        </p:nvSpPr>
        <p:spPr>
          <a:xfrm>
            <a:off x="615315" y="6175211"/>
            <a:ext cx="209550" cy="4223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2"/>
          <p:cNvSpPr/>
          <p:nvPr/>
        </p:nvSpPr>
        <p:spPr>
          <a:xfrm>
            <a:off x="615315" y="6272202"/>
            <a:ext cx="209550" cy="42238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8" name="Text 13"/>
          <p:cNvSpPr/>
          <p:nvPr/>
        </p:nvSpPr>
        <p:spPr>
          <a:xfrm>
            <a:off x="615315" y="6272202"/>
            <a:ext cx="209550" cy="4223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9" name="Image 3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flipV="1">
            <a:off x="10443210" y="462280"/>
            <a:ext cx="762000" cy="76200"/>
          </a:xfrm>
          <a:prstGeom prst="rect">
            <a:avLst/>
          </a:prstGeom>
        </p:spPr>
      </p:pic>
      <p:pic>
        <p:nvPicPr>
          <p:cNvPr id="20" name="Image 4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flipV="1">
            <a:off x="10443210" y="593090"/>
            <a:ext cx="762000" cy="76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11-18:09:55-d1oe5stcmrb5eq9iqa00.jpg"/>
          <p:cNvPicPr>
            <a:picLocks noChangeAspect="1"/>
          </p:cNvPicPr>
          <p:nvPr/>
        </p:nvPicPr>
        <p:blipFill>
          <a:blip r:embed="rId3">
            <a:alphaModFix amt="17000"/>
          </a:blip>
          <a:srcRect l="4" t="11111" r="18329"/>
          <a:stretch/>
        </p:blipFill>
        <p:spPr>
          <a:xfrm flipH="1" flipV="1">
            <a:off x="0" y="0"/>
            <a:ext cx="12191365" cy="685800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541020" y="440055"/>
            <a:ext cx="10479405" cy="74103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zh-CN" alt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快捷连接</a:t>
            </a:r>
          </a:p>
        </p:txBody>
      </p:sp>
      <p:pic>
        <p:nvPicPr>
          <p:cNvPr id="7" name="Image 4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612140"/>
            <a:ext cx="762000" cy="76200"/>
          </a:xfrm>
          <a:prstGeom prst="rect">
            <a:avLst/>
          </a:prstGeom>
        </p:spPr>
      </p:pic>
      <p:pic>
        <p:nvPicPr>
          <p:cNvPr id="8" name="Image 5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742950"/>
            <a:ext cx="762000" cy="76200"/>
          </a:xfrm>
          <a:prstGeom prst="rect">
            <a:avLst/>
          </a:prstGeom>
        </p:spPr>
      </p:pic>
      <p:sp>
        <p:nvSpPr>
          <p:cNvPr id="18" name="Text 8"/>
          <p:cNvSpPr/>
          <p:nvPr/>
        </p:nvSpPr>
        <p:spPr>
          <a:xfrm>
            <a:off x="9629775" y="35591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Text 9"/>
          <p:cNvSpPr/>
          <p:nvPr/>
        </p:nvSpPr>
        <p:spPr>
          <a:xfrm>
            <a:off x="2214880" y="54768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5" name="图片 4" descr="图示&#10;&#10;AI 生成的内容可能不正确。">
            <a:extLst>
              <a:ext uri="{FF2B5EF4-FFF2-40B4-BE49-F238E27FC236}">
                <a16:creationId xmlns:a16="http://schemas.microsoft.com/office/drawing/2014/main" id="{11C574A3-1CE2-EAFA-4DEF-6C9E239E3F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3708" y="1181092"/>
            <a:ext cx="6399597" cy="5516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987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11-18:09:55-d1oe5stcmrb5eq9iqa00.jpg"/>
          <p:cNvPicPr>
            <a:picLocks noChangeAspect="1"/>
          </p:cNvPicPr>
          <p:nvPr/>
        </p:nvPicPr>
        <p:blipFill>
          <a:blip r:embed="rId3">
            <a:alphaModFix amt="17000"/>
          </a:blip>
          <a:srcRect l="4" t="11111" r="18329"/>
          <a:stretch/>
        </p:blipFill>
        <p:spPr>
          <a:xfrm flipH="1" flipV="1">
            <a:off x="0" y="0"/>
            <a:ext cx="12191365" cy="685800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541020" y="440055"/>
            <a:ext cx="10479405" cy="74424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altLang="zh-CN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Transformer</a:t>
            </a:r>
            <a:r>
              <a:rPr lang="zh-CN" alt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模块</a:t>
            </a:r>
          </a:p>
        </p:txBody>
      </p:sp>
      <p:pic>
        <p:nvPicPr>
          <p:cNvPr id="7" name="Image 4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612140"/>
            <a:ext cx="762000" cy="76200"/>
          </a:xfrm>
          <a:prstGeom prst="rect">
            <a:avLst/>
          </a:prstGeom>
        </p:spPr>
      </p:pic>
      <p:pic>
        <p:nvPicPr>
          <p:cNvPr id="8" name="Image 5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742950"/>
            <a:ext cx="762000" cy="76200"/>
          </a:xfrm>
          <a:prstGeom prst="rect">
            <a:avLst/>
          </a:prstGeom>
        </p:spPr>
      </p:pic>
      <p:sp>
        <p:nvSpPr>
          <p:cNvPr id="18" name="Text 8"/>
          <p:cNvSpPr/>
          <p:nvPr/>
        </p:nvSpPr>
        <p:spPr>
          <a:xfrm>
            <a:off x="9629775" y="35591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Text 9"/>
          <p:cNvSpPr/>
          <p:nvPr/>
        </p:nvSpPr>
        <p:spPr>
          <a:xfrm>
            <a:off x="2214880" y="54768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9" name="图片 8" descr="图示&#10;&#10;AI 生成的内容可能不正确。">
            <a:extLst>
              <a:ext uri="{FF2B5EF4-FFF2-40B4-BE49-F238E27FC236}">
                <a16:creationId xmlns:a16="http://schemas.microsoft.com/office/drawing/2014/main" id="{C5764AFB-3B88-DCE4-2CCE-6E3D83A3F4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3082" y="1643285"/>
            <a:ext cx="9465836" cy="401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8302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11-18:09:55-d1oe5stcmrb5eq9iqa00.jpg"/>
          <p:cNvPicPr>
            <a:picLocks noChangeAspect="1"/>
          </p:cNvPicPr>
          <p:nvPr/>
        </p:nvPicPr>
        <p:blipFill>
          <a:blip r:embed="rId3">
            <a:alphaModFix amt="17000"/>
          </a:blip>
          <a:srcRect l="4" t="11111" r="18329"/>
          <a:stretch/>
        </p:blipFill>
        <p:spPr>
          <a:xfrm flipH="1" flipV="1">
            <a:off x="0" y="0"/>
            <a:ext cx="12191365" cy="685800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541020" y="440055"/>
            <a:ext cx="10479405" cy="74424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altLang="zh-CN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Transformer</a:t>
            </a:r>
            <a:r>
              <a:rPr lang="zh-CN" alt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模块</a:t>
            </a:r>
          </a:p>
        </p:txBody>
      </p:sp>
      <p:pic>
        <p:nvPicPr>
          <p:cNvPr id="7" name="Image 4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612140"/>
            <a:ext cx="762000" cy="76200"/>
          </a:xfrm>
          <a:prstGeom prst="rect">
            <a:avLst/>
          </a:prstGeom>
        </p:spPr>
      </p:pic>
      <p:pic>
        <p:nvPicPr>
          <p:cNvPr id="8" name="Image 5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742950"/>
            <a:ext cx="762000" cy="76200"/>
          </a:xfrm>
          <a:prstGeom prst="rect">
            <a:avLst/>
          </a:prstGeom>
        </p:spPr>
      </p:pic>
      <p:sp>
        <p:nvSpPr>
          <p:cNvPr id="18" name="Text 8"/>
          <p:cNvSpPr/>
          <p:nvPr/>
        </p:nvSpPr>
        <p:spPr>
          <a:xfrm>
            <a:off x="9629775" y="35591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Text 9"/>
          <p:cNvSpPr/>
          <p:nvPr/>
        </p:nvSpPr>
        <p:spPr>
          <a:xfrm>
            <a:off x="2214880" y="54768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7922F2E7-29BE-5982-6FED-3EE0BAF91A6B}"/>
              </a:ext>
            </a:extLst>
          </p:cNvPr>
          <p:cNvSpPr/>
          <p:nvPr/>
        </p:nvSpPr>
        <p:spPr>
          <a:xfrm>
            <a:off x="540702" y="1430666"/>
            <a:ext cx="5554980" cy="47935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from 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previous_chapters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import 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MultiHeadAttention</a:t>
            </a:r>
            <a:endParaRPr lang="en-US" sz="1400" dirty="0">
              <a:solidFill>
                <a:srgbClr val="262626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 marL="0" indent="0" algn="just">
              <a:lnSpc>
                <a:spcPct val="150000"/>
              </a:lnSpc>
              <a:buNone/>
            </a:pPr>
            <a:endParaRPr lang="en-US" sz="1400" dirty="0">
              <a:solidFill>
                <a:srgbClr val="262626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class 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TransformerBlock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nn.Module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):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def __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init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__(self, 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cfg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):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 super().__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init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__()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 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self.att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= 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MultiHeadAttention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 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d_in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=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cfg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["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emb_dim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"],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 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d_out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=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cfg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["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emb_dim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"],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 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context_length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=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cfg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["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context_length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"],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 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num_heads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=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cfg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["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n_heads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"],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 dropout=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cfg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["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drop_rate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"],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 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qkv_bias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=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cfg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["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qkv_bias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"])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 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self.ff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= 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FeedForward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cfg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 self.norm1 = 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LayerNorm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cfg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["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emb_dim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"])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 self.norm2 = 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LayerNorm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cfg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["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emb_dim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"])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 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self.drop_shortcut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= 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nn.Dropout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cfg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["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drop_rate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"])</a:t>
            </a:r>
          </a:p>
          <a:p>
            <a:pPr marL="0" indent="0" algn="just">
              <a:lnSpc>
                <a:spcPct val="150000"/>
              </a:lnSpc>
              <a:buNone/>
            </a:pPr>
            <a:endParaRPr lang="en-US" sz="1400" dirty="0">
              <a:solidFill>
                <a:srgbClr val="262626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987F225D-F4AB-7740-25A2-D6562FD840E6}"/>
              </a:ext>
            </a:extLst>
          </p:cNvPr>
          <p:cNvSpPr/>
          <p:nvPr/>
        </p:nvSpPr>
        <p:spPr>
          <a:xfrm>
            <a:off x="6366192" y="434307"/>
            <a:ext cx="5554980" cy="47935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def forward(self, x):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shortcut = x                                          #A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x = self.norm1(x)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x = 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self.att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(x)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x = 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self.drop_shortcut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(x)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x = x + shortcut  # Add the original input back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shortcut = x                                          #B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x = self.norm2(x)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x = 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self.ff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(x)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x = </a:t>
            </a:r>
            <a:r>
              <a:rPr lang="en-US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self.drop_shortcut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(x)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x = x + shortcut                                       #C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return x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8682619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11-18:09:55-d1oe5stcmrb5eq9iqa00.jpg"/>
          <p:cNvPicPr>
            <a:picLocks noChangeAspect="1"/>
          </p:cNvPicPr>
          <p:nvPr/>
        </p:nvPicPr>
        <p:blipFill>
          <a:blip r:embed="rId3">
            <a:alphaModFix amt="17000"/>
          </a:blip>
          <a:srcRect l="4" t="11111" r="18329"/>
          <a:stretch/>
        </p:blipFill>
        <p:spPr>
          <a:xfrm flipH="1" flipV="1">
            <a:off x="0" y="0"/>
            <a:ext cx="12191365" cy="685800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541020" y="440055"/>
            <a:ext cx="10479405" cy="74424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zh-CN" alt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实现</a:t>
            </a:r>
            <a:r>
              <a:rPr lang="en-US" altLang="zh-CN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GPT</a:t>
            </a:r>
            <a:r>
              <a:rPr lang="zh-CN" alt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模型</a:t>
            </a:r>
          </a:p>
        </p:txBody>
      </p:sp>
      <p:pic>
        <p:nvPicPr>
          <p:cNvPr id="7" name="Image 4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612140"/>
            <a:ext cx="762000" cy="76200"/>
          </a:xfrm>
          <a:prstGeom prst="rect">
            <a:avLst/>
          </a:prstGeom>
        </p:spPr>
      </p:pic>
      <p:pic>
        <p:nvPicPr>
          <p:cNvPr id="8" name="Image 5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742950"/>
            <a:ext cx="762000" cy="76200"/>
          </a:xfrm>
          <a:prstGeom prst="rect">
            <a:avLst/>
          </a:prstGeom>
        </p:spPr>
      </p:pic>
      <p:sp>
        <p:nvSpPr>
          <p:cNvPr id="18" name="Text 8"/>
          <p:cNvSpPr/>
          <p:nvPr/>
        </p:nvSpPr>
        <p:spPr>
          <a:xfrm>
            <a:off x="9629775" y="35591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Text 9"/>
          <p:cNvSpPr/>
          <p:nvPr/>
        </p:nvSpPr>
        <p:spPr>
          <a:xfrm>
            <a:off x="2214880" y="54768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29C18DC-E312-524E-2CBA-BB530AB6E8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4281" y="440055"/>
            <a:ext cx="5602099" cy="6128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1591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3">
            <a:alphaModFix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11-18:09:55-d1oe5stcmrb5eq9iqa00.jpg"/>
          <p:cNvPicPr>
            <a:picLocks noChangeAspect="1"/>
          </p:cNvPicPr>
          <p:nvPr/>
        </p:nvPicPr>
        <p:blipFill>
          <a:blip r:embed="rId4"/>
          <a:srcRect t="104" b="104"/>
          <a:stretch/>
        </p:blipFill>
        <p:spPr>
          <a:xfrm>
            <a:off x="0" y="2540"/>
            <a:ext cx="12192000" cy="685546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419100" y="2440940"/>
            <a:ext cx="7735570" cy="180467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46000"/>
                </a:srgbClr>
              </a:gs>
              <a:gs pos="30000">
                <a:srgbClr val="F9FBFD">
                  <a:alpha val="69000"/>
                </a:srgbClr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419100" y="2440940"/>
            <a:ext cx="7735570" cy="1804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26745" y="3177540"/>
            <a:ext cx="11033760" cy="89344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26745" y="3177540"/>
            <a:ext cx="11033760" cy="893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b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5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感谢您的观看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6745" y="2440305"/>
            <a:ext cx="9281795" cy="70929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626745" y="2440305"/>
            <a:ext cx="9281795" cy="7092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b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3200" dirty="0">
                <a:solidFill>
                  <a:srgbClr val="0439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 YOU FOR READING！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26745" y="6134418"/>
            <a:ext cx="4345305" cy="33147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26745" y="6134418"/>
            <a:ext cx="4345305" cy="3314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 algn="l">
              <a:lnSpc>
                <a:spcPct val="90000"/>
              </a:lnSpc>
              <a:buNone/>
            </a:pPr>
            <a:r>
              <a:rPr lang="en-US" sz="1600" dirty="0" err="1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</a:t>
            </a:r>
            <a:r>
              <a:rPr lang="zh-CN" alt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孙颢轩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240270" y="6099810"/>
            <a:ext cx="3091815" cy="3663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r">
              <a:lnSpc>
                <a:spcPct val="9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汇报日期：2025/08/20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1381644" y="559691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1381644" y="55969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11381644" y="656665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1381644" y="65666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1381644" y="753639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1381644" y="753639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 flipV="1">
            <a:off x="2304972" y="6281738"/>
            <a:ext cx="5746750" cy="1905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pic>
        <p:nvPicPr>
          <p:cNvPr id="19" name="Image 1" descr="https://test-kimi-img.moonshot.cn/pub/slides/slides_tmpl/image/25-07-11-18:09:52-d1oe5s5cmrb5eq9iq9l0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0291445" y="5408930"/>
            <a:ext cx="2170430" cy="728980"/>
          </a:xfrm>
          <a:prstGeom prst="rect">
            <a:avLst/>
          </a:prstGeom>
        </p:spPr>
      </p:pic>
      <p:pic>
        <p:nvPicPr>
          <p:cNvPr id="20" name="Image 2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 flipV="1">
            <a:off x="772795" y="534035"/>
            <a:ext cx="762000" cy="76200"/>
          </a:xfrm>
          <a:prstGeom prst="rect">
            <a:avLst/>
          </a:prstGeom>
        </p:spPr>
      </p:pic>
      <p:pic>
        <p:nvPicPr>
          <p:cNvPr id="21" name="Image 3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 flipV="1">
            <a:off x="772795" y="664845"/>
            <a:ext cx="762000" cy="76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11-18:09:55-d1oe5stcmrb5eq9iqa00.jpg"/>
          <p:cNvPicPr>
            <a:picLocks noChangeAspect="1"/>
          </p:cNvPicPr>
          <p:nvPr/>
        </p:nvPicPr>
        <p:blipFill>
          <a:blip r:embed="rId3">
            <a:alphaModFix amt="17000"/>
          </a:blip>
          <a:srcRect l="4" t="11111" r="18329"/>
          <a:stretch/>
        </p:blipFill>
        <p:spPr>
          <a:xfrm flipH="1" flipV="1">
            <a:off x="0" y="0"/>
            <a:ext cx="12191365" cy="685800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541020" y="440055"/>
            <a:ext cx="10479405" cy="74424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altLang="zh-CN" sz="360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GPT</a:t>
            </a:r>
            <a:r>
              <a:rPr lang="zh-CN" altLang="en-US" sz="360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的</a:t>
            </a:r>
            <a:r>
              <a:rPr lang="zh-CN" alt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架构</a:t>
            </a:r>
            <a:endParaRPr lang="en-US" sz="1600" dirty="0"/>
          </a:p>
        </p:txBody>
      </p:sp>
      <p:pic>
        <p:nvPicPr>
          <p:cNvPr id="7" name="Image 4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612140"/>
            <a:ext cx="762000" cy="76200"/>
          </a:xfrm>
          <a:prstGeom prst="rect">
            <a:avLst/>
          </a:prstGeom>
        </p:spPr>
      </p:pic>
      <p:pic>
        <p:nvPicPr>
          <p:cNvPr id="8" name="Image 5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742950"/>
            <a:ext cx="762000" cy="76200"/>
          </a:xfrm>
          <a:prstGeom prst="rect">
            <a:avLst/>
          </a:prstGeom>
        </p:spPr>
      </p:pic>
      <p:sp>
        <p:nvSpPr>
          <p:cNvPr id="18" name="Text 8"/>
          <p:cNvSpPr/>
          <p:nvPr/>
        </p:nvSpPr>
        <p:spPr>
          <a:xfrm>
            <a:off x="9629775" y="35591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Text 9"/>
          <p:cNvSpPr/>
          <p:nvPr/>
        </p:nvSpPr>
        <p:spPr>
          <a:xfrm>
            <a:off x="2214880" y="54768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4" name="图片 3" descr="图示&#10;&#10;AI 生成的内容可能不正确。">
            <a:extLst>
              <a:ext uri="{FF2B5EF4-FFF2-40B4-BE49-F238E27FC236}">
                <a16:creationId xmlns:a16="http://schemas.microsoft.com/office/drawing/2014/main" id="{2048D865-F188-56CC-F79F-C39C4A112E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2568" y="1094846"/>
            <a:ext cx="5927382" cy="548745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DA48928-A90F-5B08-E3DC-307BE17972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4343" y="1224119"/>
            <a:ext cx="5113883" cy="559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271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11-18:09:55-d1oe5stcmrb5eq9iqa00.jpg"/>
          <p:cNvPicPr>
            <a:picLocks noChangeAspect="1"/>
          </p:cNvPicPr>
          <p:nvPr/>
        </p:nvPicPr>
        <p:blipFill>
          <a:blip r:embed="rId3">
            <a:alphaModFix amt="17000"/>
          </a:blip>
          <a:srcRect l="4" t="11111" r="18329"/>
          <a:stretch/>
        </p:blipFill>
        <p:spPr>
          <a:xfrm flipH="1" flipV="1">
            <a:off x="0" y="0"/>
            <a:ext cx="12191365" cy="685800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541020" y="440055"/>
            <a:ext cx="10479405" cy="74424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zh-CN" alt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模型配置</a:t>
            </a:r>
            <a:endParaRPr lang="en-US" sz="1600" dirty="0"/>
          </a:p>
        </p:txBody>
      </p:sp>
      <p:pic>
        <p:nvPicPr>
          <p:cNvPr id="7" name="Image 4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612140"/>
            <a:ext cx="762000" cy="76200"/>
          </a:xfrm>
          <a:prstGeom prst="rect">
            <a:avLst/>
          </a:prstGeom>
        </p:spPr>
      </p:pic>
      <p:pic>
        <p:nvPicPr>
          <p:cNvPr id="8" name="Image 5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742950"/>
            <a:ext cx="762000" cy="76200"/>
          </a:xfrm>
          <a:prstGeom prst="rect">
            <a:avLst/>
          </a:prstGeom>
        </p:spPr>
      </p:pic>
      <p:sp>
        <p:nvSpPr>
          <p:cNvPr id="18" name="Text 8"/>
          <p:cNvSpPr/>
          <p:nvPr/>
        </p:nvSpPr>
        <p:spPr>
          <a:xfrm>
            <a:off x="9629775" y="35591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Text 9"/>
          <p:cNvSpPr/>
          <p:nvPr/>
        </p:nvSpPr>
        <p:spPr>
          <a:xfrm>
            <a:off x="2214880" y="54768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C269D969-DBFB-86BB-D385-6CC0039D4B53}"/>
              </a:ext>
            </a:extLst>
          </p:cNvPr>
          <p:cNvSpPr/>
          <p:nvPr/>
        </p:nvSpPr>
        <p:spPr>
          <a:xfrm>
            <a:off x="1213658" y="1624353"/>
            <a:ext cx="9235440" cy="47935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GPT_CONFIG_124M = {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"</a:t>
            </a:r>
            <a:r>
              <a:rPr lang="en-US" sz="2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vocab_size</a:t>
            </a:r>
            <a:r>
              <a:rPr 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": 50257,    # BPE</a:t>
            </a:r>
            <a:r>
              <a:rPr lang="zh-CN" alt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分词器词表大小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zh-CN" alt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</a:t>
            </a:r>
            <a:r>
              <a:rPr lang="en-US" altLang="zh-CN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</a:t>
            </a:r>
            <a:r>
              <a:rPr lang="en-US" sz="2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context_length</a:t>
            </a:r>
            <a:r>
              <a:rPr 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": 1024, # </a:t>
            </a:r>
            <a:r>
              <a:rPr lang="zh-CN" alt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最大输入</a:t>
            </a:r>
            <a:r>
              <a:rPr 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token</a:t>
            </a:r>
            <a:r>
              <a:rPr lang="zh-CN" alt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zh-CN" alt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</a:t>
            </a:r>
            <a:r>
              <a:rPr lang="en-US" altLang="zh-CN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</a:t>
            </a:r>
            <a:r>
              <a:rPr lang="en-US" sz="2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emb_dim</a:t>
            </a:r>
            <a:r>
              <a:rPr 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": 768,         # </a:t>
            </a:r>
            <a:r>
              <a:rPr lang="zh-CN" alt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嵌入维度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zh-CN" alt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</a:t>
            </a:r>
            <a:r>
              <a:rPr lang="en-US" altLang="zh-CN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</a:t>
            </a:r>
            <a:r>
              <a:rPr lang="en-US" sz="2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n_heads</a:t>
            </a:r>
            <a:r>
              <a:rPr 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": 12,          # </a:t>
            </a:r>
            <a:r>
              <a:rPr lang="zh-CN" alt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注意力头数量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zh-CN" alt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</a:t>
            </a:r>
            <a:r>
              <a:rPr lang="en-US" altLang="zh-CN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</a:t>
            </a:r>
            <a:r>
              <a:rPr lang="en-US" sz="2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n_layers</a:t>
            </a:r>
            <a:r>
              <a:rPr 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": 12,         # Transformer</a:t>
            </a:r>
            <a:r>
              <a:rPr lang="zh-CN" alt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层数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zh-CN" alt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</a:t>
            </a:r>
            <a:r>
              <a:rPr lang="en-US" altLang="zh-CN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</a:t>
            </a:r>
            <a:r>
              <a:rPr lang="en-US" sz="2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drop_rate</a:t>
            </a:r>
            <a:r>
              <a:rPr 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": 0.1,       # dropout</a:t>
            </a:r>
            <a:r>
              <a:rPr lang="zh-CN" alt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率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zh-CN" alt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</a:t>
            </a:r>
            <a:r>
              <a:rPr lang="en-US" altLang="zh-CN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</a:t>
            </a:r>
            <a:r>
              <a:rPr lang="en-US" sz="2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qkv_bias</a:t>
            </a:r>
            <a:r>
              <a:rPr 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": False       # </a:t>
            </a:r>
            <a:r>
              <a:rPr lang="zh-CN" alt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是否在</a:t>
            </a:r>
            <a:r>
              <a:rPr 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QKV</a:t>
            </a:r>
            <a:r>
              <a:rPr lang="zh-CN" alt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层添加偏置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70882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11-18:09:55-d1oe5stcmrb5eq9iqa00.jpg"/>
          <p:cNvPicPr>
            <a:picLocks noChangeAspect="1"/>
          </p:cNvPicPr>
          <p:nvPr/>
        </p:nvPicPr>
        <p:blipFill>
          <a:blip r:embed="rId3">
            <a:alphaModFix amt="17000"/>
          </a:blip>
          <a:srcRect l="4" t="11111" r="18329"/>
          <a:stretch/>
        </p:blipFill>
        <p:spPr>
          <a:xfrm flipH="1" flipV="1">
            <a:off x="0" y="0"/>
            <a:ext cx="12191365" cy="685800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541020" y="440055"/>
            <a:ext cx="10479405" cy="74424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altLang="zh-CN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Transformer</a:t>
            </a:r>
            <a:r>
              <a:rPr lang="zh-CN" alt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模块</a:t>
            </a:r>
          </a:p>
        </p:txBody>
      </p:sp>
      <p:pic>
        <p:nvPicPr>
          <p:cNvPr id="7" name="Image 4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612140"/>
            <a:ext cx="762000" cy="76200"/>
          </a:xfrm>
          <a:prstGeom prst="rect">
            <a:avLst/>
          </a:prstGeom>
        </p:spPr>
      </p:pic>
      <p:pic>
        <p:nvPicPr>
          <p:cNvPr id="8" name="Image 5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742950"/>
            <a:ext cx="762000" cy="76200"/>
          </a:xfrm>
          <a:prstGeom prst="rect">
            <a:avLst/>
          </a:prstGeom>
        </p:spPr>
      </p:pic>
      <p:sp>
        <p:nvSpPr>
          <p:cNvPr id="18" name="Text 8"/>
          <p:cNvSpPr/>
          <p:nvPr/>
        </p:nvSpPr>
        <p:spPr>
          <a:xfrm>
            <a:off x="9629775" y="35591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Text 9"/>
          <p:cNvSpPr/>
          <p:nvPr/>
        </p:nvSpPr>
        <p:spPr>
          <a:xfrm>
            <a:off x="2214880" y="54768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5" name="图片 4" descr="图示&#10;&#10;AI 生成的内容可能不正确。">
            <a:extLst>
              <a:ext uri="{FF2B5EF4-FFF2-40B4-BE49-F238E27FC236}">
                <a16:creationId xmlns:a16="http://schemas.microsoft.com/office/drawing/2014/main" id="{6D36B2C1-A0CB-BEC3-FED1-DE70997774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020" y="1356383"/>
            <a:ext cx="10631978" cy="519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512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alphaModFix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11-18:09:55-d1oe5stcmrb5eq9iqa00.jpg"/>
          <p:cNvPicPr>
            <a:picLocks noChangeAspect="1"/>
          </p:cNvPicPr>
          <p:nvPr/>
        </p:nvPicPr>
        <p:blipFill>
          <a:blip r:embed="rId4">
            <a:alphaModFix amt="23000"/>
          </a:blip>
          <a:srcRect l="4" t="11111" r="18329"/>
          <a:stretch/>
        </p:blipFill>
        <p:spPr>
          <a:xfrm flipH="1" flipV="1">
            <a:off x="0" y="0"/>
            <a:ext cx="12191365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1020" y="532130"/>
            <a:ext cx="10993120" cy="979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ct val="150000"/>
              </a:lnSpc>
              <a:buNone/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层归一化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268855" y="3138805"/>
            <a:ext cx="2513965" cy="29876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层归一化是一种对神经网络层的输出进行标准化的技术，有助于稳定训练过程。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246630" y="2288540"/>
            <a:ext cx="2514600" cy="786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0439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层归一化的概念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591175" y="3145790"/>
            <a:ext cx="2513965" cy="2980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层归一化可以加速权重的收敛速度，确保训练过程的一致性和稳定性。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568950" y="2295525"/>
            <a:ext cx="2514600" cy="786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0439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层归一化的作用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874760" y="3166110"/>
            <a:ext cx="2513965" cy="29597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altLang="zh-CN" sz="1400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层归一化</a:t>
            </a:r>
            <a:r>
              <a:rPr lang="zh-CN" alt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将神经网络层的激活（输出）调整为均值为 </a:t>
            </a:r>
            <a:r>
              <a:rPr lang="en-US" altLang="zh-CN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zh-CN" alt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，方差为 </a:t>
            </a:r>
            <a:r>
              <a:rPr lang="en-US" altLang="zh-CN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r>
              <a:rPr lang="zh-CN" alt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（即单位方差）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852535" y="2315845"/>
            <a:ext cx="2514600" cy="786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0439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层归一化的</a:t>
            </a:r>
            <a:r>
              <a:rPr lang="zh-CN" altLang="en-US" sz="2000" dirty="0">
                <a:solidFill>
                  <a:srgbClr val="0439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核心思想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177791" y="3709209"/>
            <a:ext cx="0" cy="928914"/>
          </a:xfrm>
          <a:prstGeom prst="line">
            <a:avLst/>
          </a:prstGeom>
          <a:noFill/>
          <a:ln w="19050">
            <a:solidFill>
              <a:srgbClr val="D9D9D9"/>
            </a:solidFill>
            <a:prstDash val="solid"/>
            <a:headEnd type="none"/>
            <a:tailEnd type="none"/>
          </a:ln>
        </p:spPr>
      </p:sp>
      <p:sp>
        <p:nvSpPr>
          <p:cNvPr id="11" name="Shape 8"/>
          <p:cNvSpPr/>
          <p:nvPr/>
        </p:nvSpPr>
        <p:spPr>
          <a:xfrm>
            <a:off x="8518526" y="3709209"/>
            <a:ext cx="0" cy="928914"/>
          </a:xfrm>
          <a:prstGeom prst="line">
            <a:avLst/>
          </a:prstGeom>
          <a:noFill/>
          <a:ln w="19050">
            <a:solidFill>
              <a:srgbClr val="D9D9D9"/>
            </a:solidFill>
            <a:prstDash val="solid"/>
            <a:headEnd type="none"/>
            <a:tailEnd type="none"/>
          </a:ln>
        </p:spPr>
      </p:sp>
      <p:pic>
        <p:nvPicPr>
          <p:cNvPr id="12" name="Image 1" descr="https://test-kimi-img.moonshot.cn/pub/slides/slides_tmpl/image/25-07-11-18:09:52-d1oe5s5cmrb5eq9iq9l0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-958850" y="4513580"/>
            <a:ext cx="4178300" cy="509905"/>
          </a:xfrm>
          <a:prstGeom prst="rect">
            <a:avLst/>
          </a:prstGeom>
        </p:spPr>
      </p:pic>
      <p:sp>
        <p:nvSpPr>
          <p:cNvPr id="13" name="Shape 9"/>
          <p:cNvSpPr/>
          <p:nvPr/>
        </p:nvSpPr>
        <p:spPr>
          <a:xfrm>
            <a:off x="9349740" y="6371590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4" name="Shape 10"/>
          <p:cNvSpPr/>
          <p:nvPr/>
        </p:nvSpPr>
        <p:spPr>
          <a:xfrm>
            <a:off x="11490960" y="6078220"/>
            <a:ext cx="209550" cy="42238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11490960" y="6078220"/>
            <a:ext cx="209550" cy="4223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12"/>
          <p:cNvSpPr/>
          <p:nvPr/>
        </p:nvSpPr>
        <p:spPr>
          <a:xfrm>
            <a:off x="11490960" y="6175211"/>
            <a:ext cx="209550" cy="42238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7" name="Text 13"/>
          <p:cNvSpPr/>
          <p:nvPr/>
        </p:nvSpPr>
        <p:spPr>
          <a:xfrm>
            <a:off x="11490960" y="6175211"/>
            <a:ext cx="209550" cy="4223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4"/>
          <p:cNvSpPr/>
          <p:nvPr/>
        </p:nvSpPr>
        <p:spPr>
          <a:xfrm>
            <a:off x="11490960" y="6272202"/>
            <a:ext cx="209550" cy="42238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1490960" y="6272202"/>
            <a:ext cx="209550" cy="4223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20" name="Image 2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 flipV="1">
            <a:off x="882650" y="669290"/>
            <a:ext cx="762000" cy="76200"/>
          </a:xfrm>
          <a:prstGeom prst="rect">
            <a:avLst/>
          </a:prstGeom>
        </p:spPr>
      </p:pic>
      <p:pic>
        <p:nvPicPr>
          <p:cNvPr id="21" name="Image 3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 flipV="1">
            <a:off x="882650" y="800100"/>
            <a:ext cx="762000" cy="76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11-18:09:55-d1oe5stcmrb5eq9iqa00.jpg"/>
          <p:cNvPicPr>
            <a:picLocks noChangeAspect="1"/>
          </p:cNvPicPr>
          <p:nvPr/>
        </p:nvPicPr>
        <p:blipFill>
          <a:blip r:embed="rId3">
            <a:alphaModFix amt="17000"/>
          </a:blip>
          <a:srcRect l="4" t="11111" r="18329"/>
          <a:stretch/>
        </p:blipFill>
        <p:spPr>
          <a:xfrm flipH="1" flipV="1">
            <a:off x="0" y="0"/>
            <a:ext cx="12191365" cy="685800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541020" y="440055"/>
            <a:ext cx="10479405" cy="74424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zh-CN" alt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层归一化</a:t>
            </a:r>
          </a:p>
        </p:txBody>
      </p:sp>
      <p:pic>
        <p:nvPicPr>
          <p:cNvPr id="7" name="Image 4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612140"/>
            <a:ext cx="762000" cy="76200"/>
          </a:xfrm>
          <a:prstGeom prst="rect">
            <a:avLst/>
          </a:prstGeom>
        </p:spPr>
      </p:pic>
      <p:pic>
        <p:nvPicPr>
          <p:cNvPr id="8" name="Image 5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742950"/>
            <a:ext cx="762000" cy="76200"/>
          </a:xfrm>
          <a:prstGeom prst="rect">
            <a:avLst/>
          </a:prstGeom>
        </p:spPr>
      </p:pic>
      <p:sp>
        <p:nvSpPr>
          <p:cNvPr id="18" name="Text 8"/>
          <p:cNvSpPr/>
          <p:nvPr/>
        </p:nvSpPr>
        <p:spPr>
          <a:xfrm>
            <a:off x="9629775" y="35591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Text 9"/>
          <p:cNvSpPr/>
          <p:nvPr/>
        </p:nvSpPr>
        <p:spPr>
          <a:xfrm>
            <a:off x="2214880" y="54768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5" name="图片 4" descr="图示&#10;&#10;AI 生成的内容可能不正确。">
            <a:extLst>
              <a:ext uri="{FF2B5EF4-FFF2-40B4-BE49-F238E27FC236}">
                <a16:creationId xmlns:a16="http://schemas.microsoft.com/office/drawing/2014/main" id="{F95CA753-B516-DAA8-5EFD-63395068D7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6086" y="1192856"/>
            <a:ext cx="9259192" cy="5269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584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11-18:09:55-d1oe5stcmrb5eq9iqa00.jpg"/>
          <p:cNvPicPr>
            <a:picLocks noChangeAspect="1"/>
          </p:cNvPicPr>
          <p:nvPr/>
        </p:nvPicPr>
        <p:blipFill>
          <a:blip r:embed="rId3">
            <a:alphaModFix amt="17000"/>
          </a:blip>
          <a:srcRect l="4" t="11111" r="18329"/>
          <a:stretch/>
        </p:blipFill>
        <p:spPr>
          <a:xfrm flipH="1" flipV="1">
            <a:off x="0" y="0"/>
            <a:ext cx="12191365" cy="685800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541020" y="440055"/>
            <a:ext cx="10479405" cy="74424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zh-CN" alt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层归一化</a:t>
            </a:r>
          </a:p>
        </p:txBody>
      </p:sp>
      <p:pic>
        <p:nvPicPr>
          <p:cNvPr id="7" name="Image 4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612140"/>
            <a:ext cx="762000" cy="76200"/>
          </a:xfrm>
          <a:prstGeom prst="rect">
            <a:avLst/>
          </a:prstGeom>
        </p:spPr>
      </p:pic>
      <p:pic>
        <p:nvPicPr>
          <p:cNvPr id="8" name="Image 5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742950"/>
            <a:ext cx="762000" cy="76200"/>
          </a:xfrm>
          <a:prstGeom prst="rect">
            <a:avLst/>
          </a:prstGeom>
        </p:spPr>
      </p:pic>
      <p:sp>
        <p:nvSpPr>
          <p:cNvPr id="18" name="Text 8"/>
          <p:cNvSpPr/>
          <p:nvPr/>
        </p:nvSpPr>
        <p:spPr>
          <a:xfrm>
            <a:off x="9629775" y="35591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Text 9"/>
          <p:cNvSpPr/>
          <p:nvPr/>
        </p:nvSpPr>
        <p:spPr>
          <a:xfrm>
            <a:off x="2214880" y="54768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C269D969-DBFB-86BB-D385-6CC0039D4B53}"/>
              </a:ext>
            </a:extLst>
          </p:cNvPr>
          <p:cNvSpPr/>
          <p:nvPr/>
        </p:nvSpPr>
        <p:spPr>
          <a:xfrm>
            <a:off x="1213658" y="1430666"/>
            <a:ext cx="9235440" cy="47935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class 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LayerNorm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nn.Module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):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def __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init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__(self, 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emb_dim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):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 super().__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init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__()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 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self.eps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= 1e-5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 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self.scale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= 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nn.Parameter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torch.ones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emb_dim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 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self.shift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= 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nn.Parameter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torch.zeros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emb_dim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))</a:t>
            </a:r>
          </a:p>
          <a:p>
            <a:pPr marL="0" indent="0" algn="just">
              <a:lnSpc>
                <a:spcPct val="150000"/>
              </a:lnSpc>
              <a:buNone/>
            </a:pPr>
            <a:endParaRPr lang="en-US" dirty="0">
              <a:solidFill>
                <a:srgbClr val="262626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def forward(self, x):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 mean = 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x.mean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(dim=-1, 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keepdim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=True)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 var = 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x.var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(dim=-1, 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keepdim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=True, unbiased=False)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 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norm_x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= (x - mean) / 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torch.sqrt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(var + 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self.eps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     return 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self.scale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* 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norm_x</a:t>
            </a: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+ </a:t>
            </a:r>
            <a:r>
              <a:rPr lang="en-US" dirty="0" err="1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self.shift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76224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alphaModFix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27760" y="3359150"/>
            <a:ext cx="2853055" cy="2515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前馈神经网络对每个token的嵌入进行进一步的非线性转换，使模型能够提取更复杂的特征。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127760" y="2645410"/>
            <a:ext cx="2853690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0439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前馈神经网络的作用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728210" y="2799715"/>
            <a:ext cx="2853055" cy="2515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前馈神经网络由两个线性层和一个GELU激活函数组成。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728210" y="2085975"/>
            <a:ext cx="2853690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0439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前馈神经网络的结构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8328025" y="3491230"/>
            <a:ext cx="2853055" cy="2515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zh-CN" alt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神经网络的前馈层通过扩展维度捕获更多隐藏特征，再通过非线性激活提取细节，最后压缩回原维度整合丰富特征到输出中，提升信息密度。</a:t>
            </a:r>
          </a:p>
        </p:txBody>
      </p:sp>
      <p:sp>
        <p:nvSpPr>
          <p:cNvPr id="7" name="Text 5"/>
          <p:cNvSpPr/>
          <p:nvPr/>
        </p:nvSpPr>
        <p:spPr>
          <a:xfrm>
            <a:off x="8328025" y="2777490"/>
            <a:ext cx="2853690" cy="716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 err="1">
                <a:solidFill>
                  <a:srgbClr val="0439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前馈神经网络的</a:t>
            </a:r>
            <a:r>
              <a:rPr lang="zh-CN" altLang="en-US" sz="2000" dirty="0">
                <a:solidFill>
                  <a:srgbClr val="0439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优点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56298" y="657860"/>
            <a:ext cx="10479405" cy="82292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前馈神经网络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267201" y="3391074"/>
            <a:ext cx="0" cy="928914"/>
          </a:xfrm>
          <a:prstGeom prst="line">
            <a:avLst/>
          </a:prstGeom>
          <a:noFill/>
          <a:ln w="19050">
            <a:solidFill>
              <a:srgbClr val="D9D9D9"/>
            </a:solidFill>
            <a:prstDash val="solid"/>
            <a:headEnd type="none"/>
            <a:tailEnd type="none"/>
          </a:ln>
        </p:spPr>
      </p:sp>
      <p:sp>
        <p:nvSpPr>
          <p:cNvPr id="10" name="Shape 8"/>
          <p:cNvSpPr/>
          <p:nvPr/>
        </p:nvSpPr>
        <p:spPr>
          <a:xfrm>
            <a:off x="7924801" y="3391074"/>
            <a:ext cx="0" cy="928914"/>
          </a:xfrm>
          <a:prstGeom prst="line">
            <a:avLst/>
          </a:prstGeom>
          <a:noFill/>
          <a:ln w="19050">
            <a:solidFill>
              <a:srgbClr val="D9D9D9"/>
            </a:solidFill>
            <a:prstDash val="solid"/>
            <a:headEnd type="none"/>
            <a:tailEnd type="none"/>
          </a:ln>
        </p:spPr>
      </p:sp>
      <p:pic>
        <p:nvPicPr>
          <p:cNvPr id="11" name="Image 0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428625"/>
            <a:ext cx="762000" cy="76200"/>
          </a:xfrm>
          <a:prstGeom prst="rect">
            <a:avLst/>
          </a:prstGeom>
        </p:spPr>
      </p:pic>
      <p:pic>
        <p:nvPicPr>
          <p:cNvPr id="12" name="Image 1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559435"/>
            <a:ext cx="762000" cy="76200"/>
          </a:xfrm>
          <a:prstGeom prst="rect">
            <a:avLst/>
          </a:prstGeom>
        </p:spPr>
      </p:pic>
      <p:pic>
        <p:nvPicPr>
          <p:cNvPr id="13" name="Image 2" descr="https://test-kimi-img.moonshot.cn/pub/slides/slides_tmpl/image/25-07-11-18:09:52-d1oe5s5cmrb5eq9iq9m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8210" y="5626735"/>
            <a:ext cx="2939415" cy="13144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11-18:09:55-d1oe5stcmrb5eq9iqa00.jpg"/>
          <p:cNvPicPr>
            <a:picLocks noChangeAspect="1"/>
          </p:cNvPicPr>
          <p:nvPr/>
        </p:nvPicPr>
        <p:blipFill>
          <a:blip r:embed="rId3">
            <a:alphaModFix amt="17000"/>
          </a:blip>
          <a:srcRect l="4" t="11111" r="18329"/>
          <a:stretch/>
        </p:blipFill>
        <p:spPr>
          <a:xfrm flipH="1" flipV="1">
            <a:off x="0" y="0"/>
            <a:ext cx="12191365" cy="685800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541020" y="440055"/>
            <a:ext cx="10479405" cy="74103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altLang="zh-CN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GELU</a:t>
            </a:r>
            <a:r>
              <a:rPr lang="zh-CN" alt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激活函数</a:t>
            </a:r>
            <a:endParaRPr lang="en-US" altLang="zh-CN" sz="3600" dirty="0">
              <a:solidFill>
                <a:srgbClr val="0D0D0D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</p:txBody>
      </p:sp>
      <p:pic>
        <p:nvPicPr>
          <p:cNvPr id="7" name="Image 4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612140"/>
            <a:ext cx="762000" cy="76200"/>
          </a:xfrm>
          <a:prstGeom prst="rect">
            <a:avLst/>
          </a:prstGeom>
        </p:spPr>
      </p:pic>
      <p:pic>
        <p:nvPicPr>
          <p:cNvPr id="8" name="Image 5" descr="https://test-kimi-img.moonshot.cn/pub/slides/slides_tmpl/image/25-07-11-18:09:52-d1oe5s5cmrb5eq9iq9l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742950"/>
            <a:ext cx="762000" cy="76200"/>
          </a:xfrm>
          <a:prstGeom prst="rect">
            <a:avLst/>
          </a:prstGeom>
        </p:spPr>
      </p:pic>
      <p:sp>
        <p:nvSpPr>
          <p:cNvPr id="18" name="Text 8"/>
          <p:cNvSpPr/>
          <p:nvPr/>
        </p:nvSpPr>
        <p:spPr>
          <a:xfrm>
            <a:off x="9629775" y="35591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Text 9"/>
          <p:cNvSpPr/>
          <p:nvPr/>
        </p:nvSpPr>
        <p:spPr>
          <a:xfrm>
            <a:off x="2214880" y="547687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DA1D12D9-8809-FA07-B1E1-4A2B667CBB6C}"/>
              </a:ext>
            </a:extLst>
          </p:cNvPr>
          <p:cNvSpPr/>
          <p:nvPr/>
        </p:nvSpPr>
        <p:spPr>
          <a:xfrm>
            <a:off x="1136592" y="1473230"/>
            <a:ext cx="9883833" cy="22901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altLang="zh-CN" sz="2000" b="0" i="0" dirty="0" err="1">
                <a:solidFill>
                  <a:srgbClr val="34495E"/>
                </a:solidFill>
                <a:effectLst/>
                <a:latin typeface="KaTeX_Main"/>
              </a:rPr>
              <a:t>ReLU</a:t>
            </a:r>
            <a:r>
              <a:rPr lang="zh-CN" altLang="en-US" sz="2000" b="0" i="0" dirty="0">
                <a:solidFill>
                  <a:srgbClr val="34495E"/>
                </a:solidFill>
                <a:effectLst/>
                <a:latin typeface="KaTeX_Main"/>
              </a:rPr>
              <a:t>是分段线性的，正输入时输出本身，负输入时输出零。</a:t>
            </a:r>
            <a:r>
              <a:rPr lang="en-US" altLang="zh-CN" sz="2000" b="0" i="0" dirty="0">
                <a:solidFill>
                  <a:srgbClr val="34495E"/>
                </a:solidFill>
                <a:effectLst/>
                <a:latin typeface="KaTeX_Main"/>
              </a:rPr>
              <a:t>GELU</a:t>
            </a:r>
            <a:r>
              <a:rPr lang="zh-CN" altLang="en-US" sz="2000" b="0" i="0" dirty="0">
                <a:solidFill>
                  <a:srgbClr val="34495E"/>
                </a:solidFill>
                <a:effectLst/>
                <a:latin typeface="KaTeX_Main"/>
              </a:rPr>
              <a:t>是平滑的非线性函数，近似</a:t>
            </a:r>
            <a:r>
              <a:rPr lang="en-US" altLang="zh-CN" sz="2000" b="0" i="0" dirty="0" err="1">
                <a:solidFill>
                  <a:srgbClr val="34495E"/>
                </a:solidFill>
                <a:effectLst/>
                <a:latin typeface="KaTeX_Main"/>
              </a:rPr>
              <a:t>ReLU</a:t>
            </a:r>
            <a:r>
              <a:rPr lang="zh-CN" altLang="en-US" sz="2000" b="0" i="0" dirty="0">
                <a:solidFill>
                  <a:srgbClr val="34495E"/>
                </a:solidFill>
                <a:effectLst/>
                <a:latin typeface="KaTeX_Main"/>
              </a:rPr>
              <a:t>但保留负值的非零梯度，优化更稳定。</a:t>
            </a:r>
            <a:endParaRPr lang="en-US" altLang="zh-CN" sz="2000" b="0" i="0" dirty="0">
              <a:solidFill>
                <a:srgbClr val="34495E"/>
              </a:solidFill>
              <a:effectLst/>
              <a:latin typeface="KaTeX_Main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sz="2000" b="0" i="0" dirty="0" err="1">
                <a:solidFill>
                  <a:srgbClr val="34495E"/>
                </a:solidFill>
                <a:effectLst/>
                <a:latin typeface="KaTeX_Main"/>
              </a:rPr>
              <a:t>ReLU</a:t>
            </a:r>
            <a:r>
              <a:rPr lang="zh-CN" altLang="en-US" sz="2000" b="0" i="0" dirty="0">
                <a:solidFill>
                  <a:srgbClr val="34495E"/>
                </a:solidFill>
                <a:effectLst/>
                <a:latin typeface="KaTeX_Main"/>
              </a:rPr>
              <a:t>的硬拐点和零负输出可能增加深度网络的优化难度，而</a:t>
            </a:r>
            <a:r>
              <a:rPr lang="en-US" altLang="zh-CN" sz="2000" b="0" i="0" dirty="0">
                <a:solidFill>
                  <a:srgbClr val="34495E"/>
                </a:solidFill>
                <a:effectLst/>
                <a:latin typeface="KaTeX_Main"/>
              </a:rPr>
              <a:t>GELU</a:t>
            </a:r>
            <a:r>
              <a:rPr lang="zh-CN" altLang="en-US" sz="2000" b="0" i="0" dirty="0">
                <a:solidFill>
                  <a:srgbClr val="34495E"/>
                </a:solidFill>
                <a:effectLst/>
                <a:latin typeface="KaTeX_Main"/>
              </a:rPr>
              <a:t>的平滑性和负值响应让所有神经元都能参与学习，贡献更均衡。</a:t>
            </a:r>
            <a:endParaRPr lang="en-US" altLang="zh-CN" sz="2000" b="0" i="0" dirty="0">
              <a:solidFill>
                <a:srgbClr val="34495E"/>
              </a:solidFill>
              <a:effectLst/>
              <a:latin typeface="KaTeX_Main"/>
            </a:endParaRPr>
          </a:p>
        </p:txBody>
      </p:sp>
      <p:pic>
        <p:nvPicPr>
          <p:cNvPr id="9" name="图片 8" descr="图表, 折线图&#10;&#10;AI 生成的内容可能不正确。">
            <a:extLst>
              <a:ext uri="{FF2B5EF4-FFF2-40B4-BE49-F238E27FC236}">
                <a16:creationId xmlns:a16="http://schemas.microsoft.com/office/drawing/2014/main" id="{997D0258-6E1D-AEF5-FDF5-EC225A3D37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541" y="3967580"/>
            <a:ext cx="7440278" cy="2718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75756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</TotalTime>
  <Words>974</Words>
  <Application>Microsoft Office PowerPoint</Application>
  <PresentationFormat>宽屏</PresentationFormat>
  <Paragraphs>119</Paragraphs>
  <Slides>17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4" baseType="lpstr">
      <vt:lpstr>KaTeX_Size1</vt:lpstr>
      <vt:lpstr>Arial</vt:lpstr>
      <vt:lpstr>MiSans</vt:lpstr>
      <vt:lpstr>KaTeX_Size2</vt:lpstr>
      <vt:lpstr>KaTeX_Main</vt:lpstr>
      <vt:lpstr>KaTeX_Math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HAOXUAN SUN</cp:lastModifiedBy>
  <cp:revision>42</cp:revision>
  <dcterms:created xsi:type="dcterms:W3CDTF">2025-08-15T08:26:08Z</dcterms:created>
  <dcterms:modified xsi:type="dcterms:W3CDTF">2025-08-20T05:43:26Z</dcterms:modified>
</cp:coreProperties>
</file>